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cademy" charset="1" panose="00000000000000000000"/>
      <p:regular r:id="rId22"/>
    </p:embeddedFont>
    <p:embeddedFont>
      <p:font typeface="Poppins" charset="1" panose="00000500000000000000"/>
      <p:regular r:id="rId23"/>
    </p:embeddedFont>
    <p:embeddedFont>
      <p:font typeface="Roboto Bold" charset="1" panose="02000000000000000000"/>
      <p:regular r:id="rId24"/>
    </p:embeddedFont>
    <p:embeddedFont>
      <p:font typeface="Nunito Bold" charset="1" panose="00000000000000000000"/>
      <p:regular r:id="rId25"/>
    </p:embeddedFont>
    <p:embeddedFont>
      <p:font typeface="Nunito" charset="1" panose="00000000000000000000"/>
      <p:regular r:id="rId26"/>
    </p:embeddedFont>
    <p:embeddedFont>
      <p:font typeface="Poppins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9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9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9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9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9.pn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5.png" Type="http://schemas.openxmlformats.org/officeDocument/2006/relationships/image"/><Relationship Id="rId7" Target="../media/image16.jpeg" Type="http://schemas.openxmlformats.org/officeDocument/2006/relationships/image"/><Relationship Id="rId8" Target="../media/image17.jpe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9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00" r="0" b="-94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280461"/>
            <a:ext cx="3882995" cy="3882995"/>
          </a:xfrm>
          <a:custGeom>
            <a:avLst/>
            <a:gdLst/>
            <a:ahLst/>
            <a:cxnLst/>
            <a:rect r="r" b="b" t="t" l="l"/>
            <a:pathLst>
              <a:path h="3882995" w="3882995">
                <a:moveTo>
                  <a:pt x="0" y="0"/>
                </a:moveTo>
                <a:lnTo>
                  <a:pt x="3882995" y="0"/>
                </a:lnTo>
                <a:lnTo>
                  <a:pt x="3882995" y="3882995"/>
                </a:lnTo>
                <a:lnTo>
                  <a:pt x="0" y="3882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25424" y="0"/>
            <a:ext cx="18288000" cy="7687802"/>
            <a:chOff x="0" y="0"/>
            <a:chExt cx="4816593" cy="20247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024771"/>
            </a:xfrm>
            <a:custGeom>
              <a:avLst/>
              <a:gdLst/>
              <a:ahLst/>
              <a:cxnLst/>
              <a:rect r="r" b="b" t="t" l="l"/>
              <a:pathLst>
                <a:path h="202477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24771"/>
                  </a:lnTo>
                  <a:lnTo>
                    <a:pt x="0" y="2024771"/>
                  </a:lnTo>
                  <a:close/>
                </a:path>
              </a:pathLst>
            </a:custGeom>
            <a:gradFill rotWithShape="true">
              <a:gsLst>
                <a:gs pos="0">
                  <a:srgbClr val="110823">
                    <a:alpha val="100000"/>
                  </a:srgbClr>
                </a:gs>
                <a:gs pos="33333">
                  <a:srgbClr val="110823">
                    <a:alpha val="86000"/>
                  </a:srgbClr>
                </a:gs>
                <a:gs pos="66667">
                  <a:srgbClr val="110823">
                    <a:alpha val="17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062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36474" y="7306614"/>
            <a:ext cx="1241852" cy="1610181"/>
          </a:xfrm>
          <a:custGeom>
            <a:avLst/>
            <a:gdLst/>
            <a:ahLst/>
            <a:cxnLst/>
            <a:rect r="r" b="b" t="t" l="l"/>
            <a:pathLst>
              <a:path h="1610181" w="1241852">
                <a:moveTo>
                  <a:pt x="0" y="0"/>
                </a:moveTo>
                <a:lnTo>
                  <a:pt x="1241852" y="0"/>
                </a:lnTo>
                <a:lnTo>
                  <a:pt x="1241852" y="1610181"/>
                </a:lnTo>
                <a:lnTo>
                  <a:pt x="0" y="1610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3083795" y="2314575"/>
            <a:ext cx="1704656" cy="2299357"/>
          </a:xfrm>
          <a:custGeom>
            <a:avLst/>
            <a:gdLst/>
            <a:ahLst/>
            <a:cxnLst/>
            <a:rect r="r" b="b" t="t" l="l"/>
            <a:pathLst>
              <a:path h="2299357" w="1704656">
                <a:moveTo>
                  <a:pt x="0" y="0"/>
                </a:moveTo>
                <a:lnTo>
                  <a:pt x="1704655" y="0"/>
                </a:lnTo>
                <a:lnTo>
                  <a:pt x="1704655" y="2299357"/>
                </a:lnTo>
                <a:lnTo>
                  <a:pt x="0" y="2299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03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15635" y="4868708"/>
            <a:ext cx="2287329" cy="2830320"/>
          </a:xfrm>
          <a:custGeom>
            <a:avLst/>
            <a:gdLst/>
            <a:ahLst/>
            <a:cxnLst/>
            <a:rect r="r" b="b" t="t" l="l"/>
            <a:pathLst>
              <a:path h="2830320" w="2287329">
                <a:moveTo>
                  <a:pt x="0" y="0"/>
                </a:moveTo>
                <a:lnTo>
                  <a:pt x="2287330" y="0"/>
                </a:lnTo>
                <a:lnTo>
                  <a:pt x="2287330" y="2830320"/>
                </a:lnTo>
                <a:lnTo>
                  <a:pt x="0" y="2830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78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41059" y="6692996"/>
            <a:ext cx="2509049" cy="572035"/>
            <a:chOff x="0" y="0"/>
            <a:chExt cx="660820" cy="1506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820" cy="150659"/>
            </a:xfrm>
            <a:custGeom>
              <a:avLst/>
              <a:gdLst/>
              <a:ahLst/>
              <a:cxnLst/>
              <a:rect r="r" b="b" t="t" l="l"/>
              <a:pathLst>
                <a:path h="150659" w="660820">
                  <a:moveTo>
                    <a:pt x="75330" y="0"/>
                  </a:moveTo>
                  <a:lnTo>
                    <a:pt x="585490" y="0"/>
                  </a:lnTo>
                  <a:cubicBezTo>
                    <a:pt x="605469" y="0"/>
                    <a:pt x="624629" y="7936"/>
                    <a:pt x="638756" y="22064"/>
                  </a:cubicBezTo>
                  <a:cubicBezTo>
                    <a:pt x="652883" y="36191"/>
                    <a:pt x="660820" y="55351"/>
                    <a:pt x="660820" y="75330"/>
                  </a:cubicBezTo>
                  <a:lnTo>
                    <a:pt x="660820" y="75330"/>
                  </a:lnTo>
                  <a:cubicBezTo>
                    <a:pt x="660820" y="116933"/>
                    <a:pt x="627093" y="150659"/>
                    <a:pt x="585490" y="150659"/>
                  </a:cubicBezTo>
                  <a:lnTo>
                    <a:pt x="75330" y="150659"/>
                  </a:lnTo>
                  <a:cubicBezTo>
                    <a:pt x="33726" y="150659"/>
                    <a:pt x="0" y="116933"/>
                    <a:pt x="0" y="75330"/>
                  </a:cubicBezTo>
                  <a:lnTo>
                    <a:pt x="0" y="75330"/>
                  </a:lnTo>
                  <a:cubicBezTo>
                    <a:pt x="0" y="33726"/>
                    <a:pt x="33726" y="0"/>
                    <a:pt x="75330" y="0"/>
                  </a:cubicBezTo>
                  <a:close/>
                </a:path>
              </a:pathLst>
            </a:custGeom>
            <a:solidFill>
              <a:srgbClr val="00ED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60820" cy="198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011680" y="2773566"/>
            <a:ext cx="12013848" cy="27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52"/>
              </a:lnSpc>
            </a:pPr>
            <a:r>
              <a:rPr lang="en-US" sz="7465" spc="-313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 &amp; INCIDENT RESPONSE PORTAL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4881808" y="-298830"/>
            <a:ext cx="3882995" cy="3882995"/>
          </a:xfrm>
          <a:custGeom>
            <a:avLst/>
            <a:gdLst/>
            <a:ahLst/>
            <a:cxnLst/>
            <a:rect r="r" b="b" t="t" l="l"/>
            <a:pathLst>
              <a:path h="3882995" w="3882995">
                <a:moveTo>
                  <a:pt x="3882995" y="3882995"/>
                </a:moveTo>
                <a:lnTo>
                  <a:pt x="0" y="3882995"/>
                </a:lnTo>
                <a:lnTo>
                  <a:pt x="0" y="0"/>
                </a:lnTo>
                <a:lnTo>
                  <a:pt x="3882995" y="0"/>
                </a:lnTo>
                <a:lnTo>
                  <a:pt x="3882995" y="38829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88801" y="6818740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false" rot="0">
            <a:off x="2641521" y="6818740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3354129" y="0"/>
                </a:moveTo>
                <a:lnTo>
                  <a:pt x="0" y="0"/>
                </a:lnTo>
                <a:lnTo>
                  <a:pt x="0" y="487874"/>
                </a:lnTo>
                <a:lnTo>
                  <a:pt x="3354129" y="487874"/>
                </a:lnTo>
                <a:lnTo>
                  <a:pt x="3354129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23020" y="5870057"/>
            <a:ext cx="15400285" cy="38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2849" spc="5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RESEARCH FINDINGS &amp; DESIGN SUMMARY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10624" y="9721724"/>
            <a:ext cx="6825078" cy="33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3"/>
              </a:lnSpc>
            </a:pPr>
            <a:r>
              <a:rPr lang="en-US" sz="2392" spc="325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WWW.CYBERSP.COM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95650" y="1764156"/>
            <a:ext cx="6296699" cy="100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3958" spc="538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CYBERSECURITY AWARENESS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89475" y="6771115"/>
            <a:ext cx="201221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Start Now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19137" y="505677"/>
            <a:ext cx="1033971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85801" y="515202"/>
            <a:ext cx="2622208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1815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4289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21073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  <p:sp>
        <p:nvSpPr>
          <p:cNvPr name="AutoShape 28" id="28"/>
          <p:cNvSpPr/>
          <p:nvPr/>
        </p:nvSpPr>
        <p:spPr>
          <a:xfrm>
            <a:off x="3011680" y="1236245"/>
            <a:ext cx="13139757" cy="19050"/>
          </a:xfrm>
          <a:prstGeom prst="line">
            <a:avLst/>
          </a:prstGeom>
          <a:ln cap="flat" w="76200">
            <a:solidFill>
              <a:srgbClr val="12E7F5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5385980" y="7751981"/>
            <a:ext cx="4202475" cy="228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14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Members:</a:t>
            </a:r>
          </a:p>
          <a:p>
            <a:pPr algn="l" marL="463991" indent="-231995" lvl="1">
              <a:lnSpc>
                <a:spcPts val="3008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Sukoluhle Ndlovu</a:t>
            </a:r>
          </a:p>
          <a:p>
            <a:pPr algn="l" marL="463991" indent="-231995" lvl="1">
              <a:lnSpc>
                <a:spcPts val="3008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Oko Mwezo</a:t>
            </a:r>
          </a:p>
          <a:p>
            <a:pPr algn="l" marL="463991" indent="-231995" lvl="1">
              <a:lnSpc>
                <a:spcPts val="3008"/>
              </a:lnSpc>
              <a:buFont typeface="Arial"/>
              <a:buChar char="•"/>
            </a:pPr>
            <a:r>
              <a:rPr lang="en-US" sz="214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Mpho Rakgobe</a:t>
            </a:r>
          </a:p>
          <a:p>
            <a:pPr algn="l">
              <a:lnSpc>
                <a:spcPts val="3008"/>
              </a:lnSpc>
            </a:pPr>
          </a:p>
          <a:p>
            <a:pPr algn="ctr">
              <a:lnSpc>
                <a:spcPts val="3008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069142" y="8211677"/>
            <a:ext cx="2639318" cy="115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5" indent="-237487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Ondela</a:t>
            </a: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Citywayo</a:t>
            </a:r>
          </a:p>
          <a:p>
            <a:pPr algn="ctr" marL="474975" indent="-237487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Kutlwano Kuape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024" y="9559324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42895" y="1327735"/>
            <a:ext cx="4498941" cy="7930565"/>
          </a:xfrm>
          <a:custGeom>
            <a:avLst/>
            <a:gdLst/>
            <a:ahLst/>
            <a:cxnLst/>
            <a:rect r="r" b="b" t="t" l="l"/>
            <a:pathLst>
              <a:path h="7930565" w="4498941">
                <a:moveTo>
                  <a:pt x="0" y="0"/>
                </a:moveTo>
                <a:lnTo>
                  <a:pt x="4498940" y="0"/>
                </a:lnTo>
                <a:lnTo>
                  <a:pt x="4498940" y="7930565"/>
                </a:lnTo>
                <a:lnTo>
                  <a:pt x="0" y="7930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23539" y="1426492"/>
            <a:ext cx="3989231" cy="7831808"/>
          </a:xfrm>
          <a:custGeom>
            <a:avLst/>
            <a:gdLst/>
            <a:ahLst/>
            <a:cxnLst/>
            <a:rect r="r" b="b" t="t" l="l"/>
            <a:pathLst>
              <a:path h="7831808" w="3989231">
                <a:moveTo>
                  <a:pt x="0" y="0"/>
                </a:moveTo>
                <a:lnTo>
                  <a:pt x="3989231" y="0"/>
                </a:lnTo>
                <a:lnTo>
                  <a:pt x="3989231" y="7831808"/>
                </a:lnTo>
                <a:lnTo>
                  <a:pt x="0" y="78318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4607" y="1626770"/>
            <a:ext cx="3999573" cy="8026261"/>
          </a:xfrm>
          <a:custGeom>
            <a:avLst/>
            <a:gdLst/>
            <a:ahLst/>
            <a:cxnLst/>
            <a:rect r="r" b="b" t="t" l="l"/>
            <a:pathLst>
              <a:path h="8026261" w="3999573">
                <a:moveTo>
                  <a:pt x="0" y="0"/>
                </a:moveTo>
                <a:lnTo>
                  <a:pt x="3999572" y="0"/>
                </a:lnTo>
                <a:lnTo>
                  <a:pt x="3999572" y="8026261"/>
                </a:lnTo>
                <a:lnTo>
                  <a:pt x="0" y="80262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19137" y="505677"/>
            <a:ext cx="1033971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85801" y="515202"/>
            <a:ext cx="2622208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Training Programme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815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289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21073" y="505677"/>
            <a:ext cx="2243715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2847" y="1163300"/>
            <a:ext cx="320407" cy="213471"/>
          </a:xfrm>
          <a:custGeom>
            <a:avLst/>
            <a:gdLst/>
            <a:ahLst/>
            <a:cxnLst/>
            <a:rect r="r" b="b" t="t" l="l"/>
            <a:pathLst>
              <a:path h="213471" w="320407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024" y="9559324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57660" y="1529721"/>
            <a:ext cx="13172680" cy="7227558"/>
          </a:xfrm>
          <a:custGeom>
            <a:avLst/>
            <a:gdLst/>
            <a:ahLst/>
            <a:cxnLst/>
            <a:rect r="r" b="b" t="t" l="l"/>
            <a:pathLst>
              <a:path h="7227558" w="13172680">
                <a:moveTo>
                  <a:pt x="0" y="0"/>
                </a:moveTo>
                <a:lnTo>
                  <a:pt x="13172680" y="0"/>
                </a:lnTo>
                <a:lnTo>
                  <a:pt x="13172680" y="7227558"/>
                </a:lnTo>
                <a:lnTo>
                  <a:pt x="0" y="72275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19137" y="505677"/>
            <a:ext cx="1033971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85801" y="515202"/>
            <a:ext cx="2622208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8155" y="505677"/>
            <a:ext cx="2243715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News &amp; Events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289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21073" y="505677"/>
            <a:ext cx="2243715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2847" y="1163300"/>
            <a:ext cx="320407" cy="213471"/>
          </a:xfrm>
          <a:custGeom>
            <a:avLst/>
            <a:gdLst/>
            <a:ahLst/>
            <a:cxnLst/>
            <a:rect r="r" b="b" t="t" l="l"/>
            <a:pathLst>
              <a:path h="213471" w="320407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024" y="9559324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91361" y="1533855"/>
            <a:ext cx="3929712" cy="8025469"/>
          </a:xfrm>
          <a:custGeom>
            <a:avLst/>
            <a:gdLst/>
            <a:ahLst/>
            <a:cxnLst/>
            <a:rect r="r" b="b" t="t" l="l"/>
            <a:pathLst>
              <a:path h="8025469" w="3929712">
                <a:moveTo>
                  <a:pt x="0" y="0"/>
                </a:moveTo>
                <a:lnTo>
                  <a:pt x="3929712" y="0"/>
                </a:lnTo>
                <a:lnTo>
                  <a:pt x="3929712" y="8025469"/>
                </a:lnTo>
                <a:lnTo>
                  <a:pt x="0" y="80254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29154" y="1702173"/>
            <a:ext cx="4141237" cy="7950066"/>
          </a:xfrm>
          <a:custGeom>
            <a:avLst/>
            <a:gdLst/>
            <a:ahLst/>
            <a:cxnLst/>
            <a:rect r="r" b="b" t="t" l="l"/>
            <a:pathLst>
              <a:path h="7950066" w="4141237">
                <a:moveTo>
                  <a:pt x="0" y="0"/>
                </a:moveTo>
                <a:lnTo>
                  <a:pt x="4141237" y="0"/>
                </a:lnTo>
                <a:lnTo>
                  <a:pt x="4141237" y="7950066"/>
                </a:lnTo>
                <a:lnTo>
                  <a:pt x="0" y="7950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19137" y="505677"/>
            <a:ext cx="1033971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85801" y="515202"/>
            <a:ext cx="2622208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8155" y="505677"/>
            <a:ext cx="2243715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News &amp; Events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289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21073" y="505677"/>
            <a:ext cx="2243715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2847" y="1163300"/>
            <a:ext cx="320407" cy="213471"/>
          </a:xfrm>
          <a:custGeom>
            <a:avLst/>
            <a:gdLst/>
            <a:ahLst/>
            <a:cxnLst/>
            <a:rect r="r" b="b" t="t" l="l"/>
            <a:pathLst>
              <a:path h="213471" w="320407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2284" y="2002936"/>
            <a:ext cx="13143431" cy="7255364"/>
          </a:xfrm>
          <a:custGeom>
            <a:avLst/>
            <a:gdLst/>
            <a:ahLst/>
            <a:cxnLst/>
            <a:rect r="r" b="b" t="t" l="l"/>
            <a:pathLst>
              <a:path h="7255364" w="13143431">
                <a:moveTo>
                  <a:pt x="0" y="0"/>
                </a:moveTo>
                <a:lnTo>
                  <a:pt x="13143432" y="0"/>
                </a:lnTo>
                <a:lnTo>
                  <a:pt x="13143432" y="7255364"/>
                </a:lnTo>
                <a:lnTo>
                  <a:pt x="0" y="7255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9137" y="505677"/>
            <a:ext cx="1033971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5801" y="505677"/>
            <a:ext cx="262220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18155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42895" y="505677"/>
            <a:ext cx="257817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12E7F5"/>
                </a:solidFill>
                <a:latin typeface="Nunito Bold"/>
                <a:ea typeface="Nunito Bold"/>
                <a:cs typeface="Nunito Bold"/>
                <a:sym typeface="Nunito Bold"/>
              </a:rPr>
              <a:t>Threat Intelligence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21073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About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2847" y="1163300"/>
            <a:ext cx="320407" cy="213471"/>
          </a:xfrm>
          <a:custGeom>
            <a:avLst/>
            <a:gdLst/>
            <a:ahLst/>
            <a:cxnLst/>
            <a:rect r="r" b="b" t="t" l="l"/>
            <a:pathLst>
              <a:path h="213471" w="320407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0189" y="1672927"/>
            <a:ext cx="14699646" cy="8088788"/>
          </a:xfrm>
          <a:custGeom>
            <a:avLst/>
            <a:gdLst/>
            <a:ahLst/>
            <a:cxnLst/>
            <a:rect r="r" b="b" t="t" l="l"/>
            <a:pathLst>
              <a:path h="8088788" w="14699646">
                <a:moveTo>
                  <a:pt x="0" y="0"/>
                </a:moveTo>
                <a:lnTo>
                  <a:pt x="14699646" y="0"/>
                </a:lnTo>
                <a:lnTo>
                  <a:pt x="14699646" y="8088788"/>
                </a:lnTo>
                <a:lnTo>
                  <a:pt x="0" y="80887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9137" y="505677"/>
            <a:ext cx="1033971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5801" y="505677"/>
            <a:ext cx="262220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18155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42895" y="505677"/>
            <a:ext cx="257817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12E7F5"/>
                </a:solidFill>
                <a:latin typeface="Nunito Bold"/>
                <a:ea typeface="Nunito Bold"/>
                <a:cs typeface="Nunito Bold"/>
                <a:sym typeface="Nunito Bold"/>
              </a:rPr>
              <a:t>Threat Intelligence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21073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About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2847" y="1163300"/>
            <a:ext cx="320407" cy="213471"/>
          </a:xfrm>
          <a:custGeom>
            <a:avLst/>
            <a:gdLst/>
            <a:ahLst/>
            <a:cxnLst/>
            <a:rect r="r" b="b" t="t" l="l"/>
            <a:pathLst>
              <a:path h="213471" w="320407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59622" y="1993082"/>
            <a:ext cx="3768756" cy="7839012"/>
          </a:xfrm>
          <a:custGeom>
            <a:avLst/>
            <a:gdLst/>
            <a:ahLst/>
            <a:cxnLst/>
            <a:rect r="r" b="b" t="t" l="l"/>
            <a:pathLst>
              <a:path h="7839012" w="3768756">
                <a:moveTo>
                  <a:pt x="0" y="0"/>
                </a:moveTo>
                <a:lnTo>
                  <a:pt x="3768756" y="0"/>
                </a:lnTo>
                <a:lnTo>
                  <a:pt x="3768756" y="7839012"/>
                </a:lnTo>
                <a:lnTo>
                  <a:pt x="0" y="7839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9137" y="505677"/>
            <a:ext cx="1033971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5801" y="505677"/>
            <a:ext cx="262220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18155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42895" y="505677"/>
            <a:ext cx="257817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12E7F5"/>
                </a:solidFill>
                <a:latin typeface="Nunito Bold"/>
                <a:ea typeface="Nunito Bold"/>
                <a:cs typeface="Nunito Bold"/>
                <a:sym typeface="Nunito Bold"/>
              </a:rPr>
              <a:t>Threat Intelligence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21073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About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00" r="0" b="-94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280461"/>
            <a:ext cx="3882995" cy="3882995"/>
          </a:xfrm>
          <a:custGeom>
            <a:avLst/>
            <a:gdLst/>
            <a:ahLst/>
            <a:cxnLst/>
            <a:rect r="r" b="b" t="t" l="l"/>
            <a:pathLst>
              <a:path h="3882995" w="3882995">
                <a:moveTo>
                  <a:pt x="0" y="0"/>
                </a:moveTo>
                <a:lnTo>
                  <a:pt x="3882995" y="0"/>
                </a:lnTo>
                <a:lnTo>
                  <a:pt x="3882995" y="3882995"/>
                </a:lnTo>
                <a:lnTo>
                  <a:pt x="0" y="3882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7687802"/>
            <a:chOff x="0" y="0"/>
            <a:chExt cx="4816593" cy="20247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024771"/>
            </a:xfrm>
            <a:custGeom>
              <a:avLst/>
              <a:gdLst/>
              <a:ahLst/>
              <a:cxnLst/>
              <a:rect r="r" b="b" t="t" l="l"/>
              <a:pathLst>
                <a:path h="202477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24771"/>
                  </a:lnTo>
                  <a:lnTo>
                    <a:pt x="0" y="2024771"/>
                  </a:lnTo>
                  <a:close/>
                </a:path>
              </a:pathLst>
            </a:custGeom>
            <a:gradFill rotWithShape="true">
              <a:gsLst>
                <a:gs pos="0">
                  <a:srgbClr val="110823">
                    <a:alpha val="100000"/>
                  </a:srgbClr>
                </a:gs>
                <a:gs pos="33333">
                  <a:srgbClr val="110823">
                    <a:alpha val="86000"/>
                  </a:srgbClr>
                </a:gs>
                <a:gs pos="66667">
                  <a:srgbClr val="110823">
                    <a:alpha val="17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062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0">
            <a:off x="14881808" y="-298830"/>
            <a:ext cx="3882995" cy="3882995"/>
          </a:xfrm>
          <a:custGeom>
            <a:avLst/>
            <a:gdLst/>
            <a:ahLst/>
            <a:cxnLst/>
            <a:rect r="r" b="b" t="t" l="l"/>
            <a:pathLst>
              <a:path h="3882995" w="3882995">
                <a:moveTo>
                  <a:pt x="3882995" y="3882995"/>
                </a:moveTo>
                <a:lnTo>
                  <a:pt x="0" y="3882995"/>
                </a:lnTo>
                <a:lnTo>
                  <a:pt x="0" y="0"/>
                </a:lnTo>
                <a:lnTo>
                  <a:pt x="3882995" y="0"/>
                </a:lnTo>
                <a:lnTo>
                  <a:pt x="3882995" y="38829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39956" y="6138435"/>
            <a:ext cx="1241852" cy="1610181"/>
          </a:xfrm>
          <a:custGeom>
            <a:avLst/>
            <a:gdLst/>
            <a:ahLst/>
            <a:cxnLst/>
            <a:rect r="r" b="b" t="t" l="l"/>
            <a:pathLst>
              <a:path h="1610181" w="1241852">
                <a:moveTo>
                  <a:pt x="0" y="0"/>
                </a:moveTo>
                <a:lnTo>
                  <a:pt x="1241852" y="0"/>
                </a:lnTo>
                <a:lnTo>
                  <a:pt x="1241852" y="1610181"/>
                </a:lnTo>
                <a:lnTo>
                  <a:pt x="0" y="1610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09371" y="7859481"/>
            <a:ext cx="2287329" cy="2830320"/>
          </a:xfrm>
          <a:custGeom>
            <a:avLst/>
            <a:gdLst/>
            <a:ahLst/>
            <a:cxnLst/>
            <a:rect r="r" b="b" t="t" l="l"/>
            <a:pathLst>
              <a:path h="2830320" w="2287329">
                <a:moveTo>
                  <a:pt x="0" y="0"/>
                </a:moveTo>
                <a:lnTo>
                  <a:pt x="2287330" y="0"/>
                </a:lnTo>
                <a:lnTo>
                  <a:pt x="2287330" y="2830320"/>
                </a:lnTo>
                <a:lnTo>
                  <a:pt x="0" y="2830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78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580155" y="5659676"/>
            <a:ext cx="1704656" cy="2299357"/>
          </a:xfrm>
          <a:custGeom>
            <a:avLst/>
            <a:gdLst/>
            <a:ahLst/>
            <a:cxnLst/>
            <a:rect r="r" b="b" t="t" l="l"/>
            <a:pathLst>
              <a:path h="2299357" w="1704656">
                <a:moveTo>
                  <a:pt x="0" y="0"/>
                </a:moveTo>
                <a:lnTo>
                  <a:pt x="1704656" y="0"/>
                </a:lnTo>
                <a:lnTo>
                  <a:pt x="1704656" y="2299356"/>
                </a:lnTo>
                <a:lnTo>
                  <a:pt x="0" y="2299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031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481439" y="7748616"/>
            <a:ext cx="3325122" cy="572035"/>
            <a:chOff x="0" y="0"/>
            <a:chExt cx="875752" cy="1506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5752" cy="150659"/>
            </a:xfrm>
            <a:custGeom>
              <a:avLst/>
              <a:gdLst/>
              <a:ahLst/>
              <a:cxnLst/>
              <a:rect r="r" b="b" t="t" l="l"/>
              <a:pathLst>
                <a:path h="150659" w="875752">
                  <a:moveTo>
                    <a:pt x="75330" y="0"/>
                  </a:moveTo>
                  <a:lnTo>
                    <a:pt x="800423" y="0"/>
                  </a:lnTo>
                  <a:cubicBezTo>
                    <a:pt x="842026" y="0"/>
                    <a:pt x="875752" y="33726"/>
                    <a:pt x="875752" y="75330"/>
                  </a:cubicBezTo>
                  <a:lnTo>
                    <a:pt x="875752" y="75330"/>
                  </a:lnTo>
                  <a:cubicBezTo>
                    <a:pt x="875752" y="95308"/>
                    <a:pt x="867816" y="114469"/>
                    <a:pt x="853689" y="128596"/>
                  </a:cubicBezTo>
                  <a:cubicBezTo>
                    <a:pt x="839562" y="142723"/>
                    <a:pt x="820401" y="150659"/>
                    <a:pt x="800423" y="150659"/>
                  </a:cubicBezTo>
                  <a:lnTo>
                    <a:pt x="75330" y="150659"/>
                  </a:lnTo>
                  <a:cubicBezTo>
                    <a:pt x="33726" y="150659"/>
                    <a:pt x="0" y="116933"/>
                    <a:pt x="0" y="75330"/>
                  </a:cubicBezTo>
                  <a:lnTo>
                    <a:pt x="0" y="75330"/>
                  </a:lnTo>
                  <a:cubicBezTo>
                    <a:pt x="0" y="33726"/>
                    <a:pt x="33726" y="0"/>
                    <a:pt x="75330" y="0"/>
                  </a:cubicBezTo>
                  <a:close/>
                </a:path>
              </a:pathLst>
            </a:custGeom>
            <a:solidFill>
              <a:srgbClr val="00ED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75752" cy="198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78629" y="1761839"/>
            <a:ext cx="14330743" cy="346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22"/>
              </a:lnSpc>
            </a:pPr>
            <a:r>
              <a:rPr lang="en-US" sz="18159" spc="-762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9243" y="5148459"/>
            <a:ext cx="13689514" cy="46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6"/>
              </a:lnSpc>
            </a:pPr>
            <a:r>
              <a:rPr lang="en-US" sz="3295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STAY SECJRE. STAY ARLET. STAY CONNECTED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21805" y="7799683"/>
            <a:ext cx="364439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End Presentation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466935" y="6565417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241743" y="3515542"/>
            <a:ext cx="1129636" cy="1334999"/>
          </a:xfrm>
          <a:custGeom>
            <a:avLst/>
            <a:gdLst/>
            <a:ahLst/>
            <a:cxnLst/>
            <a:rect r="r" b="b" t="t" l="l"/>
            <a:pathLst>
              <a:path h="1334999" w="1129636">
                <a:moveTo>
                  <a:pt x="0" y="0"/>
                </a:moveTo>
                <a:lnTo>
                  <a:pt x="1129636" y="0"/>
                </a:lnTo>
                <a:lnTo>
                  <a:pt x="1129636" y="1335000"/>
                </a:lnTo>
                <a:lnTo>
                  <a:pt x="0" y="133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57" r="0" b="-4857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731461" y="8935845"/>
            <a:ext cx="6825078" cy="33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3"/>
              </a:lnSpc>
            </a:pPr>
            <a:r>
              <a:rPr lang="en-US" sz="2392" spc="325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WWW.CYBERSP.COM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3419137" y="505677"/>
            <a:ext cx="1033971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85801" y="505677"/>
            <a:ext cx="262220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18155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42895" y="505677"/>
            <a:ext cx="257817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Threat Intelligence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21073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About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581" y="4649091"/>
            <a:ext cx="388336" cy="494409"/>
          </a:xfrm>
          <a:custGeom>
            <a:avLst/>
            <a:gdLst/>
            <a:ahLst/>
            <a:cxnLst/>
            <a:rect r="r" b="b" t="t" l="l"/>
            <a:pathLst>
              <a:path h="494409" w="388336">
                <a:moveTo>
                  <a:pt x="0" y="0"/>
                </a:moveTo>
                <a:lnTo>
                  <a:pt x="388335" y="0"/>
                </a:lnTo>
                <a:lnTo>
                  <a:pt x="388335" y="494409"/>
                </a:lnTo>
                <a:lnTo>
                  <a:pt x="0" y="494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2072" y="3543829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3"/>
                </a:lnTo>
                <a:lnTo>
                  <a:pt x="0" y="487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3011680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05581" y="8142050"/>
            <a:ext cx="388336" cy="494409"/>
          </a:xfrm>
          <a:custGeom>
            <a:avLst/>
            <a:gdLst/>
            <a:ahLst/>
            <a:cxnLst/>
            <a:rect r="r" b="b" t="t" l="l"/>
            <a:pathLst>
              <a:path h="494409" w="388336">
                <a:moveTo>
                  <a:pt x="0" y="0"/>
                </a:moveTo>
                <a:lnTo>
                  <a:pt x="388335" y="0"/>
                </a:lnTo>
                <a:lnTo>
                  <a:pt x="388335" y="494409"/>
                </a:lnTo>
                <a:lnTo>
                  <a:pt x="0" y="494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5581" y="6608839"/>
            <a:ext cx="388336" cy="494409"/>
          </a:xfrm>
          <a:custGeom>
            <a:avLst/>
            <a:gdLst/>
            <a:ahLst/>
            <a:cxnLst/>
            <a:rect r="r" b="b" t="t" l="l"/>
            <a:pathLst>
              <a:path h="494409" w="388336">
                <a:moveTo>
                  <a:pt x="0" y="0"/>
                </a:moveTo>
                <a:lnTo>
                  <a:pt x="388335" y="0"/>
                </a:lnTo>
                <a:lnTo>
                  <a:pt x="388335" y="494409"/>
                </a:lnTo>
                <a:lnTo>
                  <a:pt x="0" y="494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48259" y="2559717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9749" y="2083467"/>
            <a:ext cx="670826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6000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3050" y="4501463"/>
            <a:ext cx="555278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 centralized portal for cybersecurity awareness &amp; incident response.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 on employee education, real-time alerts, and efficient reporting.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Empower both technical &amp; non-technical staff.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419137" y="505677"/>
            <a:ext cx="1033971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EDFF"/>
                </a:solidFill>
                <a:latin typeface="Nunito Bold"/>
                <a:ea typeface="Nunito Bold"/>
                <a:cs typeface="Nunito Bold"/>
                <a:sym typeface="Nunito Bold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5801" y="505677"/>
            <a:ext cx="262220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18155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2895" y="505677"/>
            <a:ext cx="257817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21073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About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9769" y="9397544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5913" y="3580536"/>
            <a:ext cx="5694922" cy="5433827"/>
            <a:chOff x="0" y="0"/>
            <a:chExt cx="1499897" cy="14311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9897" cy="1431131"/>
            </a:xfrm>
            <a:custGeom>
              <a:avLst/>
              <a:gdLst/>
              <a:ahLst/>
              <a:cxnLst/>
              <a:rect r="r" b="b" t="t" l="l"/>
              <a:pathLst>
                <a:path h="1431131" w="1499897">
                  <a:moveTo>
                    <a:pt x="69332" y="0"/>
                  </a:moveTo>
                  <a:lnTo>
                    <a:pt x="1430566" y="0"/>
                  </a:lnTo>
                  <a:cubicBezTo>
                    <a:pt x="1468856" y="0"/>
                    <a:pt x="1499897" y="31041"/>
                    <a:pt x="1499897" y="69332"/>
                  </a:cubicBezTo>
                  <a:lnTo>
                    <a:pt x="1499897" y="1361800"/>
                  </a:lnTo>
                  <a:cubicBezTo>
                    <a:pt x="1499897" y="1380188"/>
                    <a:pt x="1492593" y="1397822"/>
                    <a:pt x="1479591" y="1410825"/>
                  </a:cubicBezTo>
                  <a:cubicBezTo>
                    <a:pt x="1466588" y="1423827"/>
                    <a:pt x="1448954" y="1431131"/>
                    <a:pt x="1430566" y="1431131"/>
                  </a:cubicBezTo>
                  <a:lnTo>
                    <a:pt x="69332" y="1431131"/>
                  </a:lnTo>
                  <a:cubicBezTo>
                    <a:pt x="50944" y="1431131"/>
                    <a:pt x="33309" y="1423827"/>
                    <a:pt x="20307" y="1410825"/>
                  </a:cubicBezTo>
                  <a:cubicBezTo>
                    <a:pt x="7305" y="1397822"/>
                    <a:pt x="0" y="1380188"/>
                    <a:pt x="0" y="1361800"/>
                  </a:cubicBezTo>
                  <a:lnTo>
                    <a:pt x="0" y="69332"/>
                  </a:lnTo>
                  <a:cubicBezTo>
                    <a:pt x="0" y="50944"/>
                    <a:pt x="7305" y="33309"/>
                    <a:pt x="20307" y="20307"/>
                  </a:cubicBezTo>
                  <a:cubicBezTo>
                    <a:pt x="33309" y="7305"/>
                    <a:pt x="50944" y="0"/>
                    <a:pt x="69332" y="0"/>
                  </a:cubicBezTo>
                  <a:close/>
                </a:path>
              </a:pathLst>
            </a:custGeom>
            <a:solidFill>
              <a:srgbClr val="00EDFF">
                <a:alpha val="4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499897" cy="1459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77613" y="4422775"/>
            <a:ext cx="4542402" cy="19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Corporate employees (non-technical &amp; technical)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77613" y="5572125"/>
            <a:ext cx="3794620" cy="2656234"/>
          </a:xfrm>
          <a:custGeom>
            <a:avLst/>
            <a:gdLst/>
            <a:ahLst/>
            <a:cxnLst/>
            <a:rect r="r" b="b" t="t" l="l"/>
            <a:pathLst>
              <a:path h="2656234" w="3794620">
                <a:moveTo>
                  <a:pt x="0" y="0"/>
                </a:moveTo>
                <a:lnTo>
                  <a:pt x="3794620" y="0"/>
                </a:lnTo>
                <a:lnTo>
                  <a:pt x="3794620" y="2656234"/>
                </a:lnTo>
                <a:lnTo>
                  <a:pt x="0" y="265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33027" y="3580536"/>
            <a:ext cx="5694922" cy="5433827"/>
            <a:chOff x="0" y="0"/>
            <a:chExt cx="1499897" cy="14311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9897" cy="1431131"/>
            </a:xfrm>
            <a:custGeom>
              <a:avLst/>
              <a:gdLst/>
              <a:ahLst/>
              <a:cxnLst/>
              <a:rect r="r" b="b" t="t" l="l"/>
              <a:pathLst>
                <a:path h="1431131" w="1499897">
                  <a:moveTo>
                    <a:pt x="69332" y="0"/>
                  </a:moveTo>
                  <a:lnTo>
                    <a:pt x="1430566" y="0"/>
                  </a:lnTo>
                  <a:cubicBezTo>
                    <a:pt x="1468856" y="0"/>
                    <a:pt x="1499897" y="31041"/>
                    <a:pt x="1499897" y="69332"/>
                  </a:cubicBezTo>
                  <a:lnTo>
                    <a:pt x="1499897" y="1361800"/>
                  </a:lnTo>
                  <a:cubicBezTo>
                    <a:pt x="1499897" y="1380188"/>
                    <a:pt x="1492593" y="1397822"/>
                    <a:pt x="1479591" y="1410825"/>
                  </a:cubicBezTo>
                  <a:cubicBezTo>
                    <a:pt x="1466588" y="1423827"/>
                    <a:pt x="1448954" y="1431131"/>
                    <a:pt x="1430566" y="1431131"/>
                  </a:cubicBezTo>
                  <a:lnTo>
                    <a:pt x="69332" y="1431131"/>
                  </a:lnTo>
                  <a:cubicBezTo>
                    <a:pt x="50944" y="1431131"/>
                    <a:pt x="33309" y="1423827"/>
                    <a:pt x="20307" y="1410825"/>
                  </a:cubicBezTo>
                  <a:cubicBezTo>
                    <a:pt x="7305" y="1397822"/>
                    <a:pt x="0" y="1380188"/>
                    <a:pt x="0" y="1361800"/>
                  </a:cubicBezTo>
                  <a:lnTo>
                    <a:pt x="0" y="69332"/>
                  </a:lnTo>
                  <a:cubicBezTo>
                    <a:pt x="0" y="50944"/>
                    <a:pt x="7305" y="33309"/>
                    <a:pt x="20307" y="20307"/>
                  </a:cubicBezTo>
                  <a:cubicBezTo>
                    <a:pt x="33309" y="7305"/>
                    <a:pt x="50944" y="0"/>
                    <a:pt x="69332" y="0"/>
                  </a:cubicBezTo>
                  <a:close/>
                </a:path>
              </a:pathLst>
            </a:custGeom>
            <a:solidFill>
              <a:srgbClr val="00EDFF">
                <a:alpha val="4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99897" cy="1459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206417" y="5409248"/>
            <a:ext cx="4348141" cy="2893490"/>
          </a:xfrm>
          <a:custGeom>
            <a:avLst/>
            <a:gdLst/>
            <a:ahLst/>
            <a:cxnLst/>
            <a:rect r="r" b="b" t="t" l="l"/>
            <a:pathLst>
              <a:path h="2893490" w="4348141">
                <a:moveTo>
                  <a:pt x="0" y="0"/>
                </a:moveTo>
                <a:lnTo>
                  <a:pt x="4348141" y="0"/>
                </a:lnTo>
                <a:lnTo>
                  <a:pt x="4348141" y="2893490"/>
                </a:lnTo>
                <a:lnTo>
                  <a:pt x="0" y="2893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458977" y="3612132"/>
            <a:ext cx="5694922" cy="5433827"/>
            <a:chOff x="0" y="0"/>
            <a:chExt cx="1499897" cy="14311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9897" cy="1431131"/>
            </a:xfrm>
            <a:custGeom>
              <a:avLst/>
              <a:gdLst/>
              <a:ahLst/>
              <a:cxnLst/>
              <a:rect r="r" b="b" t="t" l="l"/>
              <a:pathLst>
                <a:path h="1431131" w="1499897">
                  <a:moveTo>
                    <a:pt x="69332" y="0"/>
                  </a:moveTo>
                  <a:lnTo>
                    <a:pt x="1430566" y="0"/>
                  </a:lnTo>
                  <a:cubicBezTo>
                    <a:pt x="1468856" y="0"/>
                    <a:pt x="1499897" y="31041"/>
                    <a:pt x="1499897" y="69332"/>
                  </a:cubicBezTo>
                  <a:lnTo>
                    <a:pt x="1499897" y="1361800"/>
                  </a:lnTo>
                  <a:cubicBezTo>
                    <a:pt x="1499897" y="1380188"/>
                    <a:pt x="1492593" y="1397822"/>
                    <a:pt x="1479591" y="1410825"/>
                  </a:cubicBezTo>
                  <a:cubicBezTo>
                    <a:pt x="1466588" y="1423827"/>
                    <a:pt x="1448954" y="1431131"/>
                    <a:pt x="1430566" y="1431131"/>
                  </a:cubicBezTo>
                  <a:lnTo>
                    <a:pt x="69332" y="1431131"/>
                  </a:lnTo>
                  <a:cubicBezTo>
                    <a:pt x="50944" y="1431131"/>
                    <a:pt x="33309" y="1423827"/>
                    <a:pt x="20307" y="1410825"/>
                  </a:cubicBezTo>
                  <a:cubicBezTo>
                    <a:pt x="7305" y="1397822"/>
                    <a:pt x="0" y="1380188"/>
                    <a:pt x="0" y="1361800"/>
                  </a:cubicBezTo>
                  <a:lnTo>
                    <a:pt x="0" y="69332"/>
                  </a:lnTo>
                  <a:cubicBezTo>
                    <a:pt x="0" y="50944"/>
                    <a:pt x="7305" y="33309"/>
                    <a:pt x="20307" y="20307"/>
                  </a:cubicBezTo>
                  <a:cubicBezTo>
                    <a:pt x="33309" y="7305"/>
                    <a:pt x="50944" y="0"/>
                    <a:pt x="69332" y="0"/>
                  </a:cubicBezTo>
                  <a:close/>
                </a:path>
              </a:pathLst>
            </a:custGeom>
            <a:solidFill>
              <a:srgbClr val="00EDFF">
                <a:alpha val="4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499897" cy="1459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750664" y="5462619"/>
            <a:ext cx="5111548" cy="2875246"/>
          </a:xfrm>
          <a:custGeom>
            <a:avLst/>
            <a:gdLst/>
            <a:ahLst/>
            <a:cxnLst/>
            <a:rect r="r" b="b" t="t" l="l"/>
            <a:pathLst>
              <a:path h="2875246" w="5111548">
                <a:moveTo>
                  <a:pt x="0" y="0"/>
                </a:moveTo>
                <a:lnTo>
                  <a:pt x="5111548" y="0"/>
                </a:lnTo>
                <a:lnTo>
                  <a:pt x="5111548" y="2875246"/>
                </a:lnTo>
                <a:lnTo>
                  <a:pt x="0" y="2875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42650" y="1958975"/>
            <a:ext cx="1360270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TARGET AUDIENCE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01113" y="4422775"/>
            <a:ext cx="445140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IT Teams &amp; Security Officers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85511" y="4126865"/>
            <a:ext cx="424185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 Staff requiring cybersecurity awareness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19137" y="505677"/>
            <a:ext cx="1033971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85801" y="505677"/>
            <a:ext cx="262220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18155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42895" y="505677"/>
            <a:ext cx="257817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21073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12E7F5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  <p:sp>
        <p:nvSpPr>
          <p:cNvPr name="AutoShape 26" id="26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8874" y="2994451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944087"/>
            <a:ext cx="2789724" cy="2789724"/>
          </a:xfrm>
          <a:custGeom>
            <a:avLst/>
            <a:gdLst/>
            <a:ahLst/>
            <a:cxnLst/>
            <a:rect r="r" b="b" t="t" l="l"/>
            <a:pathLst>
              <a:path h="2789724" w="2789724">
                <a:moveTo>
                  <a:pt x="0" y="0"/>
                </a:moveTo>
                <a:lnTo>
                  <a:pt x="2789724" y="0"/>
                </a:lnTo>
                <a:lnTo>
                  <a:pt x="2789724" y="2789723"/>
                </a:lnTo>
                <a:lnTo>
                  <a:pt x="0" y="2789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51964" y="6733810"/>
            <a:ext cx="2834646" cy="2834646"/>
          </a:xfrm>
          <a:custGeom>
            <a:avLst/>
            <a:gdLst/>
            <a:ahLst/>
            <a:cxnLst/>
            <a:rect r="r" b="b" t="t" l="l"/>
            <a:pathLst>
              <a:path h="2834646" w="2834646">
                <a:moveTo>
                  <a:pt x="0" y="0"/>
                </a:moveTo>
                <a:lnTo>
                  <a:pt x="2834646" y="0"/>
                </a:lnTo>
                <a:lnTo>
                  <a:pt x="2834646" y="2834646"/>
                </a:lnTo>
                <a:lnTo>
                  <a:pt x="0" y="2834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55100" y="4325835"/>
            <a:ext cx="2786788" cy="2026227"/>
          </a:xfrm>
          <a:custGeom>
            <a:avLst/>
            <a:gdLst/>
            <a:ahLst/>
            <a:cxnLst/>
            <a:rect r="r" b="b" t="t" l="l"/>
            <a:pathLst>
              <a:path h="2026227" w="2786788">
                <a:moveTo>
                  <a:pt x="0" y="0"/>
                </a:moveTo>
                <a:lnTo>
                  <a:pt x="2786789" y="0"/>
                </a:lnTo>
                <a:lnTo>
                  <a:pt x="2786789" y="2026227"/>
                </a:lnTo>
                <a:lnTo>
                  <a:pt x="0" y="2026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854" y="6930425"/>
            <a:ext cx="2441416" cy="2441416"/>
          </a:xfrm>
          <a:custGeom>
            <a:avLst/>
            <a:gdLst/>
            <a:ahLst/>
            <a:cxnLst/>
            <a:rect r="r" b="b" t="t" l="l"/>
            <a:pathLst>
              <a:path h="2441416" w="2441416">
                <a:moveTo>
                  <a:pt x="0" y="0"/>
                </a:moveTo>
                <a:lnTo>
                  <a:pt x="2441416" y="0"/>
                </a:lnTo>
                <a:lnTo>
                  <a:pt x="2441416" y="2441416"/>
                </a:lnTo>
                <a:lnTo>
                  <a:pt x="0" y="2441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74747" y="1674922"/>
            <a:ext cx="6081441" cy="9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99"/>
              </a:lnSpc>
              <a:spcBef>
                <a:spcPct val="0"/>
              </a:spcBef>
            </a:pPr>
            <a:r>
              <a:rPr lang="en-US" sz="6199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 KEY 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36123" y="4865873"/>
            <a:ext cx="6079254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 organizational cybersecurity posture via interactive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56189" y="7678058"/>
            <a:ext cx="4423946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Enable quick, user-friendly incident reporting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6189" y="4865873"/>
            <a:ext cx="5180713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 automated guidance for phishing, malware, data breaches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9137" y="505677"/>
            <a:ext cx="1033971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5801" y="505677"/>
            <a:ext cx="262220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18155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2895" y="505677"/>
            <a:ext cx="257817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21073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12E7F5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18424" y="7562485"/>
            <a:ext cx="5284905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Central hub for policies, training, and security updates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388801" y="2994451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4552" y="3529222"/>
            <a:ext cx="627537" cy="627537"/>
          </a:xfrm>
          <a:custGeom>
            <a:avLst/>
            <a:gdLst/>
            <a:ahLst/>
            <a:cxnLst/>
            <a:rect r="r" b="b" t="t" l="l"/>
            <a:pathLst>
              <a:path h="627537" w="627537">
                <a:moveTo>
                  <a:pt x="0" y="0"/>
                </a:moveTo>
                <a:lnTo>
                  <a:pt x="627537" y="0"/>
                </a:lnTo>
                <a:lnTo>
                  <a:pt x="627537" y="627537"/>
                </a:lnTo>
                <a:lnTo>
                  <a:pt x="0" y="627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46789" y="1778917"/>
            <a:ext cx="1541251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 PORTAL STRUCTURE &amp;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66439" y="3579142"/>
            <a:ext cx="746022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Layout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19137" y="505677"/>
            <a:ext cx="1033971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85801" y="505677"/>
            <a:ext cx="262220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18155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42895" y="505677"/>
            <a:ext cx="257817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21073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12E7F5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020966" y="4748996"/>
            <a:ext cx="6572869" cy="197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4" indent="-248282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Header/Footer – Easy navigation, login/logout, alerts icon</a:t>
            </a:r>
          </a:p>
          <a:p>
            <a:pPr algn="l" marL="496564" indent="-248282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Hero Section – Engaging intro with cybersecurity awareness banner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858536" y="3462547"/>
            <a:ext cx="7460221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Functional Sections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200549" y="4303922"/>
            <a:ext cx="8841048" cy="539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About – Purpose, benefits, and portal overview</a:t>
            </a:r>
          </a:p>
          <a:p>
            <a:pPr algn="l"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 – Interactive courses, quizzes, certification badges</a:t>
            </a:r>
          </a:p>
          <a:p>
            <a:pPr algn="l"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 – Real-time alerts, phishing/malware dashboards</a:t>
            </a:r>
          </a:p>
          <a:p>
            <a:pPr algn="l"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Incident Report – Guided reporting form + severity categorization</a:t>
            </a:r>
          </a:p>
          <a:p>
            <a:pPr algn="l"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 – Cyber updates, workshops, webinars</a:t>
            </a:r>
          </a:p>
          <a:p>
            <a:pPr algn="l"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Policies &amp; Resources – Downloadable security guidelines &amp; SOPs</a:t>
            </a:r>
          </a:p>
          <a:p>
            <a:pPr algn="l"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Contact – IT &amp; Security team support channels</a:t>
            </a:r>
          </a:p>
          <a:p>
            <a:pPr algn="l" marL="518154" indent="-259077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AI Chatbot – 24/7 real-time threat response assistant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AutoShape 16" id="16"/>
          <p:cNvSpPr/>
          <p:nvPr/>
        </p:nvSpPr>
        <p:spPr>
          <a:xfrm flipH="true">
            <a:off x="8909491" y="3832572"/>
            <a:ext cx="17712" cy="5074061"/>
          </a:xfrm>
          <a:prstGeom prst="line">
            <a:avLst/>
          </a:prstGeom>
          <a:ln cap="flat" w="76200">
            <a:solidFill>
              <a:srgbClr val="00EDFF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6043" y="6368324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64788" y="8216635"/>
            <a:ext cx="3057731" cy="3080132"/>
          </a:xfrm>
          <a:custGeom>
            <a:avLst/>
            <a:gdLst/>
            <a:ahLst/>
            <a:cxnLst/>
            <a:rect r="r" b="b" t="t" l="l"/>
            <a:pathLst>
              <a:path h="3080132" w="3057731">
                <a:moveTo>
                  <a:pt x="0" y="0"/>
                </a:moveTo>
                <a:lnTo>
                  <a:pt x="3057731" y="0"/>
                </a:lnTo>
                <a:lnTo>
                  <a:pt x="3057731" y="3080131"/>
                </a:lnTo>
                <a:lnTo>
                  <a:pt x="0" y="3080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1345" y="3622763"/>
            <a:ext cx="627105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T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O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W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A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RD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S 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A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 SUSTAINABLE 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FUTU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R</a:t>
            </a:r>
            <a:r>
              <a:rPr lang="en-US" sz="6000" strike="noStrike" u="none">
                <a:solidFill>
                  <a:srgbClr val="00EDFF"/>
                </a:solidFill>
                <a:latin typeface="Academy"/>
                <a:ea typeface="Academy"/>
                <a:cs typeface="Academy"/>
                <a:sym typeface="Academy"/>
              </a:rPr>
              <a:t>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59608" y="2133768"/>
            <a:ext cx="5455099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Value &amp; Impact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9137" y="505677"/>
            <a:ext cx="1033971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85801" y="505677"/>
            <a:ext cx="262220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Programme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8155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2895" y="505677"/>
            <a:ext cx="2578178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21073" y="505677"/>
            <a:ext cx="2243715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12E7F5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186746" y="2956361"/>
            <a:ext cx="10367373" cy="5657850"/>
            <a:chOff x="0" y="0"/>
            <a:chExt cx="2730502" cy="14901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30502" cy="1490133"/>
            </a:xfrm>
            <a:custGeom>
              <a:avLst/>
              <a:gdLst/>
              <a:ahLst/>
              <a:cxnLst/>
              <a:rect r="r" b="b" t="t" l="l"/>
              <a:pathLst>
                <a:path h="1490133" w="2730502">
                  <a:moveTo>
                    <a:pt x="38085" y="0"/>
                  </a:moveTo>
                  <a:lnTo>
                    <a:pt x="2692417" y="0"/>
                  </a:lnTo>
                  <a:cubicBezTo>
                    <a:pt x="2702518" y="0"/>
                    <a:pt x="2712205" y="4012"/>
                    <a:pt x="2719347" y="11155"/>
                  </a:cubicBezTo>
                  <a:cubicBezTo>
                    <a:pt x="2726489" y="18297"/>
                    <a:pt x="2730502" y="27984"/>
                    <a:pt x="2730502" y="38085"/>
                  </a:cubicBezTo>
                  <a:lnTo>
                    <a:pt x="2730502" y="1452049"/>
                  </a:lnTo>
                  <a:cubicBezTo>
                    <a:pt x="2730502" y="1462149"/>
                    <a:pt x="2726489" y="1471836"/>
                    <a:pt x="2719347" y="1478979"/>
                  </a:cubicBezTo>
                  <a:cubicBezTo>
                    <a:pt x="2712205" y="1486121"/>
                    <a:pt x="2702518" y="1490133"/>
                    <a:pt x="2692417" y="1490133"/>
                  </a:cubicBezTo>
                  <a:lnTo>
                    <a:pt x="38085" y="1490133"/>
                  </a:lnTo>
                  <a:cubicBezTo>
                    <a:pt x="27984" y="1490133"/>
                    <a:pt x="18297" y="1486121"/>
                    <a:pt x="11155" y="1478979"/>
                  </a:cubicBezTo>
                  <a:cubicBezTo>
                    <a:pt x="4012" y="1471836"/>
                    <a:pt x="0" y="1462149"/>
                    <a:pt x="0" y="1452049"/>
                  </a:cubicBezTo>
                  <a:lnTo>
                    <a:pt x="0" y="38085"/>
                  </a:lnTo>
                  <a:cubicBezTo>
                    <a:pt x="0" y="27984"/>
                    <a:pt x="4012" y="18297"/>
                    <a:pt x="11155" y="11155"/>
                  </a:cubicBezTo>
                  <a:cubicBezTo>
                    <a:pt x="18297" y="4012"/>
                    <a:pt x="27984" y="0"/>
                    <a:pt x="38085" y="0"/>
                  </a:cubicBezTo>
                  <a:close/>
                </a:path>
              </a:pathLst>
            </a:custGeom>
            <a:solidFill>
              <a:srgbClr val="00EDFF">
                <a:alpha val="1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730502" cy="1518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656538" y="3578661"/>
            <a:ext cx="9427789" cy="436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3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Increased awareness → Reduced human error &amp; phishing success rates</a:t>
            </a:r>
          </a:p>
          <a:p>
            <a:pPr algn="l">
              <a:lnSpc>
                <a:spcPts val="3499"/>
              </a:lnSpc>
            </a:pPr>
          </a:p>
          <a:p>
            <a:pPr algn="l" marL="539743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Streamlined response → Faster incident handling &amp; reporting</a:t>
            </a:r>
          </a:p>
          <a:p>
            <a:pPr algn="l">
              <a:lnSpc>
                <a:spcPts val="3499"/>
              </a:lnSpc>
            </a:pPr>
          </a:p>
          <a:p>
            <a:pPr algn="l" marL="539743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Empowered employees → More confident handling cyber threats</a:t>
            </a:r>
          </a:p>
          <a:p>
            <a:pPr algn="l">
              <a:lnSpc>
                <a:spcPts val="3499"/>
              </a:lnSpc>
            </a:pPr>
          </a:p>
          <a:p>
            <a:pPr algn="l" marL="539743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Centralized hub → Easy access to security knowledge &amp; updates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0" y="9404786"/>
            <a:ext cx="18288000" cy="945599"/>
            <a:chOff x="0" y="0"/>
            <a:chExt cx="3838341" cy="1984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38341" cy="198465"/>
            </a:xfrm>
            <a:custGeom>
              <a:avLst/>
              <a:gdLst/>
              <a:ahLst/>
              <a:cxnLst/>
              <a:rect r="r" b="b" t="t" l="l"/>
              <a:pathLst>
                <a:path h="198465" w="3838341">
                  <a:moveTo>
                    <a:pt x="0" y="0"/>
                  </a:moveTo>
                  <a:lnTo>
                    <a:pt x="3838341" y="0"/>
                  </a:lnTo>
                  <a:lnTo>
                    <a:pt x="3838341" y="198465"/>
                  </a:lnTo>
                  <a:lnTo>
                    <a:pt x="0" y="198465"/>
                  </a:lnTo>
                  <a:close/>
                </a:path>
              </a:pathLst>
            </a:custGeom>
            <a:blipFill>
              <a:blip r:embed="rId9"/>
              <a:stretch>
                <a:fillRect l="0" t="-594268" r="0" b="-594268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024" y="9559324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04347" y="1931481"/>
            <a:ext cx="12737598" cy="6989757"/>
          </a:xfrm>
          <a:custGeom>
            <a:avLst/>
            <a:gdLst/>
            <a:ahLst/>
            <a:cxnLst/>
            <a:rect r="r" b="b" t="t" l="l"/>
            <a:pathLst>
              <a:path h="6989757" w="12737598">
                <a:moveTo>
                  <a:pt x="0" y="0"/>
                </a:moveTo>
                <a:lnTo>
                  <a:pt x="12737598" y="0"/>
                </a:lnTo>
                <a:lnTo>
                  <a:pt x="12737598" y="6989757"/>
                </a:lnTo>
                <a:lnTo>
                  <a:pt x="0" y="6989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19137" y="505677"/>
            <a:ext cx="1033971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85801" y="515202"/>
            <a:ext cx="2622208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Training Programme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1815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4289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21073" y="505677"/>
            <a:ext cx="2243715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024" y="9559324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59552" y="1626770"/>
            <a:ext cx="3951076" cy="7631530"/>
          </a:xfrm>
          <a:custGeom>
            <a:avLst/>
            <a:gdLst/>
            <a:ahLst/>
            <a:cxnLst/>
            <a:rect r="r" b="b" t="t" l="l"/>
            <a:pathLst>
              <a:path h="7631530" w="3951076">
                <a:moveTo>
                  <a:pt x="0" y="0"/>
                </a:moveTo>
                <a:lnTo>
                  <a:pt x="3951076" y="0"/>
                </a:lnTo>
                <a:lnTo>
                  <a:pt x="3951076" y="7631530"/>
                </a:lnTo>
                <a:lnTo>
                  <a:pt x="0" y="7631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426492"/>
            <a:ext cx="4025587" cy="7996774"/>
          </a:xfrm>
          <a:custGeom>
            <a:avLst/>
            <a:gdLst/>
            <a:ahLst/>
            <a:cxnLst/>
            <a:rect r="r" b="b" t="t" l="l"/>
            <a:pathLst>
              <a:path h="7996774" w="4025587">
                <a:moveTo>
                  <a:pt x="0" y="0"/>
                </a:moveTo>
                <a:lnTo>
                  <a:pt x="4025587" y="0"/>
                </a:lnTo>
                <a:lnTo>
                  <a:pt x="4025587" y="7996774"/>
                </a:lnTo>
                <a:lnTo>
                  <a:pt x="0" y="7996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19137" y="505677"/>
            <a:ext cx="1033971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85801" y="515202"/>
            <a:ext cx="2622208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Training Programme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815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289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21073" y="505677"/>
            <a:ext cx="2243715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3305" y="1005559"/>
            <a:ext cx="435995" cy="420933"/>
          </a:xfrm>
          <a:custGeom>
            <a:avLst/>
            <a:gdLst/>
            <a:ahLst/>
            <a:cxnLst/>
            <a:rect r="r" b="b" t="t" l="l"/>
            <a:pathLst>
              <a:path h="420933" w="435995">
                <a:moveTo>
                  <a:pt x="0" y="0"/>
                </a:moveTo>
                <a:lnTo>
                  <a:pt x="435995" y="0"/>
                </a:lnTo>
                <a:lnTo>
                  <a:pt x="435995" y="420933"/>
                </a:lnTo>
                <a:lnTo>
                  <a:pt x="0" y="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7739" y="188495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774951" y="1236245"/>
            <a:ext cx="13139757" cy="19050"/>
          </a:xfrm>
          <a:prstGeom prst="line">
            <a:avLst/>
          </a:prstGeom>
          <a:ln cap="flat" w="76200">
            <a:solidFill>
              <a:srgbClr val="00EDFF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024" y="9559324"/>
            <a:ext cx="3354130" cy="487873"/>
          </a:xfrm>
          <a:custGeom>
            <a:avLst/>
            <a:gdLst/>
            <a:ahLst/>
            <a:cxnLst/>
            <a:rect r="r" b="b" t="t" l="l"/>
            <a:pathLst>
              <a:path h="487873" w="3354130">
                <a:moveTo>
                  <a:pt x="0" y="0"/>
                </a:moveTo>
                <a:lnTo>
                  <a:pt x="3354130" y="0"/>
                </a:lnTo>
                <a:lnTo>
                  <a:pt x="3354130" y="487874"/>
                </a:lnTo>
                <a:lnTo>
                  <a:pt x="0" y="48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54" y="2985476"/>
            <a:ext cx="9199758" cy="5651776"/>
          </a:xfrm>
          <a:custGeom>
            <a:avLst/>
            <a:gdLst/>
            <a:ahLst/>
            <a:cxnLst/>
            <a:rect r="r" b="b" t="t" l="l"/>
            <a:pathLst>
              <a:path h="5651776" w="9199758">
                <a:moveTo>
                  <a:pt x="0" y="0"/>
                </a:moveTo>
                <a:lnTo>
                  <a:pt x="9199758" y="0"/>
                </a:lnTo>
                <a:lnTo>
                  <a:pt x="9199758" y="5651776"/>
                </a:lnTo>
                <a:lnTo>
                  <a:pt x="0" y="5651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77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35611" y="2564330"/>
            <a:ext cx="8652389" cy="6072922"/>
          </a:xfrm>
          <a:custGeom>
            <a:avLst/>
            <a:gdLst/>
            <a:ahLst/>
            <a:cxnLst/>
            <a:rect r="r" b="b" t="t" l="l"/>
            <a:pathLst>
              <a:path h="6072922" w="8652389">
                <a:moveTo>
                  <a:pt x="0" y="0"/>
                </a:moveTo>
                <a:lnTo>
                  <a:pt x="8652389" y="0"/>
                </a:lnTo>
                <a:lnTo>
                  <a:pt x="8652389" y="6072922"/>
                </a:lnTo>
                <a:lnTo>
                  <a:pt x="0" y="60729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751" t="0" r="-1501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19137" y="505677"/>
            <a:ext cx="1033971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85801" y="515202"/>
            <a:ext cx="2622208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Training Programme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815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News &amp; Events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2895" y="515202"/>
            <a:ext cx="2243715" cy="33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Threat Intelligence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21073" y="505677"/>
            <a:ext cx="2243715" cy="35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About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DAGwxw67D1s</dc:identifier>
  <dcterms:modified xsi:type="dcterms:W3CDTF">2011-08-01T06:04:30Z</dcterms:modified>
  <cp:revision>1</cp:revision>
  <dc:title>Blue White Modern Technology Presentation</dc:title>
</cp:coreProperties>
</file>